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3" r:id="rId3"/>
    <p:sldId id="306" r:id="rId4"/>
    <p:sldId id="307" r:id="rId5"/>
    <p:sldId id="308" r:id="rId6"/>
    <p:sldId id="304" r:id="rId7"/>
    <p:sldId id="311" r:id="rId8"/>
    <p:sldId id="259" r:id="rId9"/>
    <p:sldId id="312" r:id="rId10"/>
    <p:sldId id="313" r:id="rId11"/>
    <p:sldId id="319" r:id="rId12"/>
    <p:sldId id="320" r:id="rId13"/>
    <p:sldId id="314" r:id="rId14"/>
    <p:sldId id="318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516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>
      <p:cViewPr>
        <p:scale>
          <a:sx n="80" d="100"/>
          <a:sy n="80" d="100"/>
        </p:scale>
        <p:origin x="-1944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Butter </c:v>
                </c:pt>
              </c:strCache>
            </c:strRef>
          </c:tx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12</c:v>
                </c:pt>
                <c:pt idx="3">
                  <c:v>18</c:v>
                </c:pt>
                <c:pt idx="4">
                  <c:v>23</c:v>
                </c:pt>
                <c:pt idx="5">
                  <c:v>32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Ice cream </c:v>
                </c:pt>
              </c:strCache>
            </c:strRef>
          </c:tx>
          <c:val>
            <c:numRef>
              <c:f>Sheet1!$C$2:$C$7</c:f>
              <c:numCache>
                <c:formatCode>General</c:formatCode>
                <c:ptCount val="6"/>
                <c:pt idx="0">
                  <c:v>12</c:v>
                </c:pt>
                <c:pt idx="1">
                  <c:v>18</c:v>
                </c:pt>
                <c:pt idx="2">
                  <c:v>23</c:v>
                </c:pt>
                <c:pt idx="3">
                  <c:v>28</c:v>
                </c:pt>
                <c:pt idx="4">
                  <c:v>38</c:v>
                </c:pt>
                <c:pt idx="5">
                  <c:v>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accent1"/>
              </a:solidFill>
            </a:ln>
          </c:spPr>
        </c:dropLines>
        <c:marker val="1"/>
        <c:smooth val="0"/>
        <c:axId val="146503552"/>
        <c:axId val="146505728"/>
      </c:lineChart>
      <c:catAx>
        <c:axId val="14650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>
                    <a:latin typeface="Tahoma" panose="020B0604030504040204" pitchFamily="34" charset="0"/>
                  </a:rPr>
                  <a:t>Time</a:t>
                </a:r>
                <a:r>
                  <a:rPr lang="en-GB" baseline="0" dirty="0">
                    <a:latin typeface="Tahoma" panose="020B0604030504040204" pitchFamily="34" charset="0"/>
                  </a:rPr>
                  <a:t> (minutes)</a:t>
                </a:r>
                <a:endParaRPr lang="en-GB" dirty="0">
                  <a:latin typeface="Tahoma" panose="020B0604030504040204" pitchFamily="34" charset="0"/>
                </a:endParaRPr>
              </a:p>
            </c:rich>
          </c:tx>
          <c:layout/>
          <c:overlay val="0"/>
        </c:title>
        <c:majorTickMark val="none"/>
        <c:minorTickMark val="none"/>
        <c:tickLblPos val="nextTo"/>
        <c:crossAx val="146505728"/>
        <c:crosses val="autoZero"/>
        <c:auto val="1"/>
        <c:lblAlgn val="ctr"/>
        <c:lblOffset val="100"/>
        <c:noMultiLvlLbl val="0"/>
      </c:catAx>
      <c:valAx>
        <c:axId val="1465057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baseline="0" dirty="0">
                    <a:latin typeface="Tahoma" panose="020B0604030504040204" pitchFamily="34" charset="0"/>
                  </a:rPr>
                  <a:t>Liquid (ml)</a:t>
                </a:r>
                <a:endParaRPr lang="en-GB" dirty="0">
                  <a:latin typeface="Tahoma" panose="020B060403050404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503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C7A24-55C9-4969-9708-F534F8B2DC62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00E12-38B5-46FB-BBA3-8366F3AD0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928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A0928E9A-947C-4D8E-9B83-D6CC267356BF}" type="datetimeFigureOut">
              <a:rPr lang="en-GB" smtClean="0"/>
              <a:pPr/>
              <a:t>21/12/2018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917F6DF4-31BE-4F35-8181-1A38D60EE2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0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3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5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6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8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4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3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3: Melting Materials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9" y="40466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95536" y="404664"/>
            <a:ext cx="8424936" cy="6120680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708367"/>
            <a:ext cx="7920880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Carrying out a fair test</a:t>
            </a: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A </a:t>
            </a:r>
            <a:r>
              <a:rPr lang="en-GB" sz="2400" dirty="0">
                <a:latin typeface="Tahoma" panose="020B0604030504040204" pitchFamily="34" charset="0"/>
              </a:rPr>
              <a:t>fair test is a controlled investigation that compares two things. In order for a test to be fair or well controlled, we have to make sure that only one thing </a:t>
            </a:r>
            <a:r>
              <a:rPr lang="en-GB" sz="2400" dirty="0" smtClean="0">
                <a:latin typeface="Tahoma" panose="020B0604030504040204" pitchFamily="34" charset="0"/>
              </a:rPr>
              <a:t>(</a:t>
            </a:r>
            <a:r>
              <a:rPr lang="en-GB" sz="2400" b="1" dirty="0" smtClean="0">
                <a:latin typeface="Tahoma" panose="020B0604030504040204" pitchFamily="34" charset="0"/>
              </a:rPr>
              <a:t>variable</a:t>
            </a:r>
            <a:r>
              <a:rPr lang="en-GB" sz="2400" dirty="0">
                <a:latin typeface="Tahoma" panose="020B0604030504040204" pitchFamily="34" charset="0"/>
              </a:rPr>
              <a:t>) is changed and everything else is kept the same.</a:t>
            </a: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A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variable is anything that can affect the results we are observing or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measuring.</a:t>
            </a: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We will be changing the type of dairy product and comparing our results</a:t>
            </a:r>
            <a:r>
              <a:rPr lang="en-GB" sz="2400" dirty="0" smtClean="0">
                <a:solidFill>
                  <a:srgbClr val="4F81BD"/>
                </a:solidFill>
                <a:latin typeface="Tahoma" panose="020B0604030504040204" pitchFamily="34" charset="0"/>
              </a:rPr>
              <a:t>.</a:t>
            </a:r>
          </a:p>
          <a:p>
            <a:pPr algn="ctr"/>
            <a:endParaRPr lang="en-GB" sz="24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What variables do we need to keep the same during our investigation?</a:t>
            </a:r>
          </a:p>
          <a:p>
            <a:pPr algn="ctr"/>
            <a:endParaRPr lang="en-GB" sz="20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6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59532" y="336362"/>
            <a:ext cx="8424936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708367"/>
            <a:ext cx="7920880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Your tasks</a:t>
            </a:r>
          </a:p>
          <a:p>
            <a:pPr algn="ctr"/>
            <a:endParaRPr lang="en-GB" sz="20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 smtClean="0">
                <a:latin typeface="Tahoma" panose="020B0604030504040204" pitchFamily="34" charset="0"/>
              </a:rPr>
              <a:t>Write a prediction: which dairy product do you think will take the longest to change state? Explain why you think this.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Write a paragraph to explain which variables you are going to control (keep the same) e.g. temperature of the water.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 smtClean="0">
                <a:latin typeface="Tahoma" panose="020B0604030504040204" pitchFamily="34" charset="0"/>
              </a:rPr>
              <a:t>Draw a table to record your results.</a:t>
            </a:r>
          </a:p>
          <a:p>
            <a:pPr algn="ctr"/>
            <a:endParaRPr lang="en-GB" sz="20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95536" y="404664"/>
            <a:ext cx="8424936" cy="6120680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052736"/>
            <a:ext cx="7920880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Setting up your investigation</a:t>
            </a:r>
            <a:endParaRPr lang="en-GB" sz="36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endParaRPr lang="en-GB" sz="20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11" y="1988840"/>
            <a:ext cx="729680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2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51520" y="341419"/>
            <a:ext cx="8712968" cy="6264696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5DE38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3" y="347839"/>
            <a:ext cx="8136904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Time graphs</a:t>
            </a:r>
          </a:p>
          <a:p>
            <a:pPr algn="ctr"/>
            <a:endParaRPr lang="en-GB" sz="20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Time graphs are line graphs that allow us to see how a variable changes over time. We will plot a graph to show how much of our solid dairy product had changed to liquid at each time interval.</a:t>
            </a: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Tahoma" panose="020B0604030504040204" pitchFamily="34" charset="0"/>
              </a:rPr>
              <a:t>	</a:t>
            </a:r>
            <a:endParaRPr lang="en-GB" sz="2400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671546"/>
              </p:ext>
            </p:extLst>
          </p:nvPr>
        </p:nvGraphicFramePr>
        <p:xfrm>
          <a:off x="1822259" y="2236416"/>
          <a:ext cx="557149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1403648" y="4581128"/>
            <a:ext cx="725972" cy="100452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66634" y="5301208"/>
            <a:ext cx="861150" cy="3475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508104" y="2963940"/>
            <a:ext cx="2016225" cy="17574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xplosion 1 8"/>
          <p:cNvSpPr/>
          <p:nvPr/>
        </p:nvSpPr>
        <p:spPr>
          <a:xfrm>
            <a:off x="124484" y="5173221"/>
            <a:ext cx="2143260" cy="1471204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881" y="558565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prstClr val="white"/>
                </a:solidFill>
                <a:latin typeface="Tahoma" panose="020B0604030504040204" pitchFamily="34" charset="0"/>
              </a:rPr>
              <a:t>The axis scales increase in regular intervals</a:t>
            </a:r>
            <a:endParaRPr lang="en-GB" sz="12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660504" y="3139688"/>
            <a:ext cx="1863825" cy="122541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xplosion 1 14"/>
          <p:cNvSpPr/>
          <p:nvPr/>
        </p:nvSpPr>
        <p:spPr>
          <a:xfrm>
            <a:off x="6952640" y="2228338"/>
            <a:ext cx="2005136" cy="1471204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288" y="2640774"/>
            <a:ext cx="155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prstClr val="white"/>
                </a:solidFill>
                <a:latin typeface="Tahoma" panose="020B0604030504040204" pitchFamily="34" charset="0"/>
              </a:rPr>
              <a:t>Plot one line for butter and one line for ice cream</a:t>
            </a:r>
            <a:endParaRPr lang="en-GB" sz="12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6713052" y="4653136"/>
            <a:ext cx="2430948" cy="1991289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288" y="5185849"/>
            <a:ext cx="1553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prstClr val="white"/>
                </a:solidFill>
                <a:latin typeface="Tahoma" panose="020B0604030504040204" pitchFamily="34" charset="0"/>
              </a:rPr>
              <a:t>Use a key to show which coloured line represents which dairy product </a:t>
            </a:r>
            <a:endParaRPr lang="en-GB" sz="12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375039" y="2583883"/>
            <a:ext cx="1642150" cy="1052879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881" y="2953721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Tahoma" panose="020B0604030504040204" pitchFamily="34" charset="0"/>
              </a:rPr>
              <a:t>Y axis</a:t>
            </a:r>
            <a:endParaRPr lang="en-GB" sz="16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608005" y="5301210"/>
            <a:ext cx="540059" cy="88088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xplosion 1 23"/>
          <p:cNvSpPr/>
          <p:nvPr/>
        </p:nvSpPr>
        <p:spPr>
          <a:xfrm>
            <a:off x="3412690" y="5869253"/>
            <a:ext cx="1944216" cy="1052879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766634" y="3110322"/>
            <a:ext cx="613541" cy="2936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47864" y="6182090"/>
            <a:ext cx="1971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ahoma" panose="020B0604030504040204" pitchFamily="34" charset="0"/>
              </a:rPr>
              <a:t>X</a:t>
            </a:r>
            <a:r>
              <a:rPr lang="en-GB" sz="1600" dirty="0" smtClean="0">
                <a:solidFill>
                  <a:prstClr val="white"/>
                </a:solidFill>
                <a:latin typeface="Tahoma" panose="020B0604030504040204" pitchFamily="34" charset="0"/>
              </a:rPr>
              <a:t> axis</a:t>
            </a:r>
            <a:endParaRPr lang="en-GB" sz="16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952640" y="4293096"/>
            <a:ext cx="571690" cy="89275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 animBg="1"/>
      <p:bldP spid="16" grpId="0"/>
      <p:bldP spid="17" grpId="0" animBg="1"/>
      <p:bldP spid="18" grpId="0"/>
      <p:bldP spid="20" grpId="0" animBg="1"/>
      <p:bldP spid="21" grpId="0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39552" y="476672"/>
            <a:ext cx="8136904" cy="5904656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5DE38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711" y="764704"/>
            <a:ext cx="68407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Your conclusion</a:t>
            </a:r>
            <a:endParaRPr lang="en-GB" sz="28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335198"/>
            <a:ext cx="7704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Explain what you found and why you think this happens.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latin typeface="Tahoma" panose="020B0604030504040204" pitchFamily="34" charset="0"/>
              </a:rPr>
              <a:t>E</a:t>
            </a:r>
            <a:r>
              <a:rPr lang="en-GB" sz="2400" dirty="0" smtClean="0">
                <a:latin typeface="Tahoma" panose="020B0604030504040204" pitchFamily="34" charset="0"/>
              </a:rPr>
              <a:t>xplain </a:t>
            </a:r>
            <a:r>
              <a:rPr lang="en-GB" sz="2400" dirty="0">
                <a:latin typeface="Tahoma" panose="020B0604030504040204" pitchFamily="34" charset="0"/>
              </a:rPr>
              <a:t>what </a:t>
            </a:r>
            <a:r>
              <a:rPr lang="en-GB" sz="2400" dirty="0" smtClean="0">
                <a:latin typeface="Tahoma" panose="020B0604030504040204" pitchFamily="34" charset="0"/>
              </a:rPr>
              <a:t>you </a:t>
            </a:r>
            <a:r>
              <a:rPr lang="en-GB" sz="2400" dirty="0">
                <a:latin typeface="Tahoma" panose="020B0604030504040204" pitchFamily="34" charset="0"/>
              </a:rPr>
              <a:t>have discovered about the melting point of butter and ice cream</a:t>
            </a:r>
            <a:r>
              <a:rPr lang="en-GB" sz="2400" dirty="0" smtClean="0">
                <a:latin typeface="Tahoma" panose="020B0604030504040204" pitchFamily="34" charset="0"/>
              </a:rPr>
              <a:t>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latin typeface="Tahoma" panose="020B0604030504040204" pitchFamily="34" charset="0"/>
              </a:rPr>
              <a:t>W</a:t>
            </a:r>
            <a:r>
              <a:rPr lang="en-GB" sz="2400" dirty="0" smtClean="0">
                <a:latin typeface="Tahoma" panose="020B0604030504040204" pitchFamily="34" charset="0"/>
              </a:rPr>
              <a:t>hy do different </a:t>
            </a:r>
            <a:r>
              <a:rPr lang="en-GB" sz="2400" dirty="0">
                <a:latin typeface="Tahoma" panose="020B0604030504040204" pitchFamily="34" charset="0"/>
              </a:rPr>
              <a:t>dairy products require different amounts of energy to change </a:t>
            </a:r>
            <a:r>
              <a:rPr lang="en-GB" sz="2400" dirty="0" smtClean="0">
                <a:latin typeface="Tahoma" panose="020B0604030504040204" pitchFamily="34" charset="0"/>
              </a:rPr>
              <a:t>state? 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Look back at your prediction- were you correct?</a:t>
            </a: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9412" r="16562"/>
          <a:stretch/>
        </p:blipFill>
        <p:spPr bwMode="auto">
          <a:xfrm>
            <a:off x="3903938" y="5373216"/>
            <a:ext cx="1613166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6"/>
            <a:ext cx="8194608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672" y="795600"/>
            <a:ext cx="777686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States of matter</a:t>
            </a:r>
          </a:p>
          <a:p>
            <a:pPr algn="ctr"/>
            <a:endParaRPr lang="en-GB" sz="28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All materials are solids, liquids or gases.</a:t>
            </a:r>
          </a:p>
          <a:p>
            <a:pPr algn="ctr"/>
            <a:endParaRPr lang="en-GB" sz="2800" dirty="0"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Can you think </a:t>
            </a:r>
            <a:r>
              <a:rPr lang="en-GB" sz="2800" dirty="0">
                <a:latin typeface="Tahoma" panose="020B0604030504040204" pitchFamily="34" charset="0"/>
              </a:rPr>
              <a:t>of </a:t>
            </a:r>
            <a:r>
              <a:rPr lang="en-GB" sz="2800" dirty="0" smtClean="0">
                <a:latin typeface="Tahoma" panose="020B0604030504040204" pitchFamily="34" charset="0"/>
              </a:rPr>
              <a:t>any </a:t>
            </a:r>
            <a:r>
              <a:rPr lang="en-GB" sz="2800" dirty="0">
                <a:latin typeface="Tahoma" panose="020B0604030504040204" pitchFamily="34" charset="0"/>
              </a:rPr>
              <a:t>examples of </a:t>
            </a:r>
            <a:r>
              <a:rPr lang="en-GB" sz="2800" dirty="0" smtClean="0">
                <a:latin typeface="Tahoma" panose="020B0604030504040204" pitchFamily="34" charset="0"/>
              </a:rPr>
              <a:t>any solids, liquids or gases?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9"/>
          <a:stretch/>
        </p:blipFill>
        <p:spPr bwMode="auto">
          <a:xfrm>
            <a:off x="2555776" y="3657922"/>
            <a:ext cx="4241103" cy="25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6"/>
            <a:ext cx="8194608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672" y="795600"/>
            <a:ext cx="7776864" cy="4110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Solids</a:t>
            </a:r>
          </a:p>
          <a:p>
            <a:pPr algn="ctr"/>
            <a:endParaRPr lang="en-GB" sz="2000" dirty="0">
              <a:latin typeface="Tahoma" panose="020B060403050404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Solids can be held and do not change shape or flow like liquids. 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always take up the same amount of space and do not spread out like gases.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can be shaped or cut.</a:t>
            </a:r>
            <a:endParaRPr lang="en-GB" sz="2800" dirty="0" smtClean="0">
              <a:latin typeface="Tahoma" panose="020B0604030504040204" pitchFamily="34" charset="0"/>
            </a:endParaRPr>
          </a:p>
          <a:p>
            <a:pPr algn="ctr"/>
            <a:endParaRPr lang="en-GB" sz="28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23950"/>
            <a:ext cx="1619672" cy="1619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" t="528" r="-384" b="-3539"/>
          <a:stretch/>
        </p:blipFill>
        <p:spPr bwMode="auto">
          <a:xfrm flipH="1">
            <a:off x="481848" y="4361678"/>
            <a:ext cx="289359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41" b="99027" l="575" r="380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96" r="61127"/>
          <a:stretch/>
        </p:blipFill>
        <p:spPr bwMode="auto">
          <a:xfrm>
            <a:off x="6065172" y="3530211"/>
            <a:ext cx="2160240" cy="26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4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6"/>
            <a:ext cx="8194608" cy="6192688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304" y="548680"/>
            <a:ext cx="7776864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Liquids</a:t>
            </a:r>
          </a:p>
          <a:p>
            <a:pPr algn="ctr"/>
            <a:endParaRPr lang="en-GB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</a:rPr>
              <a:t>Liquids cannot be held easily.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They </a:t>
            </a:r>
            <a:r>
              <a:rPr lang="en-GB" sz="2400" dirty="0">
                <a:latin typeface="Tahoma" panose="020B0604030504040204" pitchFamily="34" charset="0"/>
              </a:rPr>
              <a:t>can flow and change their shape depending on the container that they are in.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They </a:t>
            </a:r>
            <a:r>
              <a:rPr lang="en-GB" sz="2400" dirty="0">
                <a:latin typeface="Tahoma" panose="020B0604030504040204" pitchFamily="34" charset="0"/>
              </a:rPr>
              <a:t>always take up the same amount of space.</a:t>
            </a:r>
          </a:p>
          <a:p>
            <a:pPr algn="ctr"/>
            <a:endParaRPr lang="en-GB" sz="40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sz="20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sz="28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0" b="13846"/>
          <a:stretch/>
        </p:blipFill>
        <p:spPr bwMode="auto">
          <a:xfrm rot="195281">
            <a:off x="963341" y="4308545"/>
            <a:ext cx="3436020" cy="1775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659" b="98297" l="38075" r="99282">
                        <a14:foregroundMark x1="51580" y1="50122" x2="51580" y2="50122"/>
                        <a14:foregroundMark x1="52586" y1="67640" x2="52586" y2="67640"/>
                        <a14:foregroundMark x1="52299" y1="60341" x2="52299" y2="60341"/>
                        <a14:foregroundMark x1="49856" y1="61557" x2="49856" y2="61557"/>
                        <a14:foregroundMark x1="48851" y1="67640" x2="48851" y2="67640"/>
                        <a14:foregroundMark x1="47126" y1="72263" x2="47126" y2="72263"/>
                        <a14:foregroundMark x1="47126" y1="68856" x2="47126" y2="68856"/>
                        <a14:foregroundMark x1="48563" y1="61314" x2="48563" y2="61314"/>
                        <a14:foregroundMark x1="49138" y1="56448" x2="49138" y2="56448"/>
                        <a14:foregroundMark x1="49138" y1="50608" x2="49138" y2="50608"/>
                        <a14:foregroundMark x1="49138" y1="45012" x2="49138" y2="45012"/>
                        <a14:foregroundMark x1="52874" y1="45012" x2="52874" y2="45012"/>
                        <a14:foregroundMark x1="53305" y1="50122" x2="53305" y2="50122"/>
                        <a14:foregroundMark x1="61351" y1="63260" x2="61351" y2="63260"/>
                        <a14:foregroundMark x1="58908" y1="64720" x2="58908" y2="64720"/>
                        <a14:foregroundMark x1="57184" y1="59854" x2="57184" y2="59854"/>
                        <a14:foregroundMark x1="58333" y1="62044" x2="58333" y2="62044"/>
                        <a14:foregroundMark x1="60201" y1="60827" x2="60201" y2="60827"/>
                        <a14:foregroundMark x1="66379" y1="60827" x2="66379" y2="60827"/>
                        <a14:foregroundMark x1="64655" y1="64720" x2="64655" y2="64720"/>
                        <a14:foregroundMark x1="69971" y1="62530" x2="69971" y2="62530"/>
                        <a14:foregroundMark x1="73420" y1="63260" x2="73420" y2="63260"/>
                        <a14:foregroundMark x1="67960" y1="57908" x2="67960" y2="57908"/>
                        <a14:foregroundMark x1="71121" y1="59124" x2="71121" y2="59124"/>
                        <a14:foregroundMark x1="74425" y1="59124" x2="74425" y2="59124"/>
                        <a14:foregroundMark x1="61351" y1="58637" x2="61351" y2="58637"/>
                        <a14:foregroundMark x1="64368" y1="58637" x2="64368" y2="58637"/>
                        <a14:foregroundMark x1="69971" y1="57908" x2="69971" y2="57908"/>
                        <a14:foregroundMark x1="72845" y1="57421" x2="72845" y2="57421"/>
                        <a14:foregroundMark x1="75144" y1="58151" x2="75144" y2="58151"/>
                        <a14:foregroundMark x1="66954" y1="58394" x2="66954" y2="58394"/>
                        <a14:foregroundMark x1="59770" y1="58637" x2="59770" y2="58637"/>
                        <a14:foregroundMark x1="57902" y1="58881" x2="57902" y2="58881"/>
                        <a14:foregroundMark x1="56034" y1="58151" x2="56034" y2="58151"/>
                        <a14:foregroundMark x1="45833" y1="68370" x2="45833" y2="68370"/>
                        <a14:foregroundMark x1="47414" y1="60584" x2="47414" y2="60584"/>
                        <a14:foregroundMark x1="47126" y1="64234" x2="47126" y2="64234"/>
                        <a14:foregroundMark x1="41954" y1="82725" x2="41954" y2="82725"/>
                        <a14:foregroundMark x1="48563" y1="42579" x2="48563" y2="42579"/>
                        <a14:foregroundMark x1="50287" y1="42579" x2="50287" y2="42579"/>
                        <a14:foregroundMark x1="52874" y1="42579" x2="52874" y2="42579"/>
                        <a14:foregroundMark x1="54167" y1="42336" x2="54167" y2="42336"/>
                        <a14:foregroundMark x1="51437" y1="42336" x2="51437" y2="42336"/>
                        <a14:foregroundMark x1="55172" y1="42336" x2="55172" y2="42336"/>
                        <a14:foregroundMark x1="47701" y1="42092" x2="47701" y2="42092"/>
                        <a14:foregroundMark x1="55747" y1="42092" x2="55747" y2="42092"/>
                        <a14:foregroundMark x1="54598" y1="41606" x2="54598" y2="41606"/>
                        <a14:foregroundMark x1="50575" y1="41363" x2="50575" y2="41363"/>
                        <a14:foregroundMark x1="62931" y1="57908" x2="62931" y2="57908"/>
                        <a14:foregroundMark x1="43247" y1="97324" x2="43247" y2="97324"/>
                        <a14:foregroundMark x1="43247" y1="78345" x2="43247" y2="78345"/>
                        <a14:foregroundMark x1="44253" y1="73966" x2="44253" y2="73966"/>
                        <a14:foregroundMark x1="45402" y1="71046" x2="45402" y2="71046"/>
                        <a14:foregroundMark x1="46408" y1="66423" x2="46408" y2="66423"/>
                        <a14:foregroundMark x1="41379" y1="85158" x2="41379" y2="85158"/>
                        <a14:foregroundMark x1="40374" y1="87591" x2="40374" y2="87591"/>
                        <a14:foregroundMark x1="39799" y1="89538" x2="39799" y2="89538"/>
                        <a14:foregroundMark x1="49282" y1="41363" x2="49282" y2="41363"/>
                        <a14:foregroundMark x1="52155" y1="40876" x2="52155" y2="40876"/>
                        <a14:foregroundMark x1="53161" y1="41119" x2="53161" y2="41119"/>
                        <a14:foregroundMark x1="70115" y1="97324" x2="70115" y2="97324"/>
                        <a14:foregroundMark x1="66954" y1="96594" x2="66954" y2="96594"/>
                        <a14:foregroundMark x1="54023" y1="44526" x2="54023" y2="44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40" t="41299"/>
          <a:stretch/>
        </p:blipFill>
        <p:spPr bwMode="auto">
          <a:xfrm>
            <a:off x="5023060" y="4386878"/>
            <a:ext cx="2931103" cy="161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8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6"/>
            <a:ext cx="8194608" cy="6192688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304" y="548680"/>
            <a:ext cx="7776864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Gases</a:t>
            </a:r>
          </a:p>
          <a:p>
            <a:pPr algn="ctr"/>
            <a:endParaRPr lang="en-GB" dirty="0">
              <a:latin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Gases </a:t>
            </a:r>
            <a:r>
              <a:rPr lang="en-GB" sz="2400" dirty="0">
                <a:latin typeface="Tahoma" panose="020B0604030504040204" pitchFamily="34" charset="0"/>
              </a:rPr>
              <a:t>do not have a fixed shape and can spread out to fill up whatever container they are in.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They </a:t>
            </a:r>
            <a:r>
              <a:rPr lang="en-GB" sz="2400" dirty="0">
                <a:latin typeface="Tahoma" panose="020B0604030504040204" pitchFamily="34" charset="0"/>
              </a:rPr>
              <a:t>are often invisible</a:t>
            </a:r>
            <a:r>
              <a:rPr lang="en-GB" sz="2400" dirty="0">
                <a:solidFill>
                  <a:schemeClr val="accent1"/>
                </a:solidFill>
                <a:latin typeface="Tahoma" panose="020B0604030504040204" pitchFamily="34" charset="0"/>
              </a:rPr>
              <a:t>.</a:t>
            </a:r>
          </a:p>
          <a:p>
            <a:pPr algn="ctr"/>
            <a:endParaRPr lang="en-GB" sz="40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sz="20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sz="28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7" b="99513" l="32759" r="82759">
                        <a14:foregroundMark x1="61782" y1="58637" x2="61782" y2="58637"/>
                        <a14:foregroundMark x1="59339" y1="57908" x2="59339" y2="57908"/>
                        <a14:foregroundMark x1="56466" y1="58881" x2="56466" y2="58881"/>
                        <a14:foregroundMark x1="64655" y1="58881" x2="64655" y2="58881"/>
                        <a14:foregroundMark x1="67672" y1="58637" x2="67672" y2="58637"/>
                        <a14:foregroundMark x1="71408" y1="58394" x2="71408" y2="58394"/>
                        <a14:foregroundMark x1="73132" y1="58394" x2="73132" y2="58394"/>
                        <a14:foregroundMark x1="75000" y1="58881" x2="75000" y2="58881"/>
                        <a14:foregroundMark x1="76006" y1="58881" x2="76006" y2="58881"/>
                        <a14:foregroundMark x1="75431" y1="57421" x2="75431" y2="57421"/>
                        <a14:foregroundMark x1="46983" y1="97324" x2="46983" y2="97324"/>
                        <a14:backgroundMark x1="79598" y1="70073" x2="79598" y2="70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49" r="14519"/>
          <a:stretch/>
        </p:blipFill>
        <p:spPr bwMode="auto">
          <a:xfrm>
            <a:off x="3275856" y="3429000"/>
            <a:ext cx="2776370" cy="29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6"/>
            <a:ext cx="8194608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221788"/>
            <a:ext cx="777686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Sometimes materials change state</a:t>
            </a:r>
          </a:p>
          <a:p>
            <a:pPr algn="ctr"/>
            <a:endParaRPr lang="en-GB" sz="28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A reversible or physical </a:t>
            </a:r>
            <a:r>
              <a:rPr lang="en-GB" sz="2400" dirty="0">
                <a:latin typeface="Tahoma" panose="020B0604030504040204" pitchFamily="34" charset="0"/>
              </a:rPr>
              <a:t>change is a change that can be undone or </a:t>
            </a:r>
            <a:r>
              <a:rPr lang="en-GB" sz="2400" dirty="0" smtClean="0">
                <a:latin typeface="Tahoma" panose="020B0604030504040204" pitchFamily="34" charset="0"/>
              </a:rPr>
              <a:t>reversed so that you can get </a:t>
            </a:r>
            <a:r>
              <a:rPr lang="en-GB" sz="2400" dirty="0">
                <a:latin typeface="Tahoma" panose="020B0604030504040204" pitchFamily="34" charset="0"/>
              </a:rPr>
              <a:t>back the substances you </a:t>
            </a:r>
            <a:r>
              <a:rPr lang="en-GB" sz="2400" dirty="0" smtClean="0">
                <a:latin typeface="Tahoma" panose="020B0604030504040204" pitchFamily="34" charset="0"/>
              </a:rPr>
              <a:t>started with.</a:t>
            </a:r>
          </a:p>
          <a:p>
            <a:pPr algn="ctr"/>
            <a:endParaRPr lang="en-GB" sz="24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Can you think of an example of a physical change?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4" t="8638" r="15000"/>
          <a:stretch/>
        </p:blipFill>
        <p:spPr bwMode="auto">
          <a:xfrm>
            <a:off x="3499612" y="4738942"/>
            <a:ext cx="2144776" cy="21190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6"/>
            <a:ext cx="8194608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00" b="95778" l="4545" r="93273">
                        <a14:foregroundMark x1="20909" y1="52667" x2="20909" y2="52667"/>
                        <a14:foregroundMark x1="50000" y1="81556" x2="50000" y2="81556"/>
                        <a14:foregroundMark x1="53273" y1="79778" x2="53273" y2="79778"/>
                        <a14:foregroundMark x1="47091" y1="84000" x2="47091" y2="84000"/>
                        <a14:foregroundMark x1="51455" y1="88222" x2="51455" y2="88222"/>
                        <a14:foregroundMark x1="44727" y1="87556" x2="44727" y2="87556"/>
                        <a14:foregroundMark x1="40545" y1="86000" x2="40545" y2="86000"/>
                        <a14:foregroundMark x1="47091" y1="80889" x2="47091" y2="80889"/>
                        <a14:foregroundMark x1="48727" y1="80222" x2="48727" y2="80222"/>
                        <a14:foregroundMark x1="52909" y1="86667" x2="52909" y2="86667"/>
                        <a14:foregroundMark x1="50727" y1="90667" x2="50727" y2="90667"/>
                        <a14:foregroundMark x1="47273" y1="93333" x2="47273" y2="93333"/>
                        <a14:foregroundMark x1="54727" y1="92000" x2="54727" y2="92000"/>
                        <a14:foregroundMark x1="53091" y1="90889" x2="53091" y2="90889"/>
                        <a14:foregroundMark x1="55818" y1="87333" x2="55818" y2="87333"/>
                        <a14:foregroundMark x1="57455" y1="83778" x2="57455" y2="83778"/>
                        <a14:foregroundMark x1="50909" y1="84889" x2="50909" y2="84889"/>
                        <a14:foregroundMark x1="43818" y1="84222" x2="43818" y2="84222"/>
                        <a14:foregroundMark x1="50364" y1="79556" x2="50364" y2="79556"/>
                        <a14:foregroundMark x1="54727" y1="80889" x2="54727" y2="80889"/>
                        <a14:foregroundMark x1="45818" y1="80222" x2="45818" y2="80222"/>
                        <a14:foregroundMark x1="46000" y1="92444" x2="46000" y2="92444"/>
                        <a14:foregroundMark x1="52727" y1="82000" x2="52727" y2="82000"/>
                        <a14:foregroundMark x1="48545" y1="82889" x2="48545" y2="82889"/>
                        <a14:foregroundMark x1="53818" y1="93556" x2="53818" y2="93556"/>
                        <a14:foregroundMark x1="47091" y1="90667" x2="47091" y2="90667"/>
                        <a14:foregroundMark x1="47455" y1="90000" x2="47455" y2="90000"/>
                        <a14:foregroundMark x1="48727" y1="89333" x2="48727" y2="89333"/>
                        <a14:foregroundMark x1="50727" y1="87556" x2="50727" y2="87556"/>
                        <a14:foregroundMark x1="47818" y1="87111" x2="47818" y2="87111"/>
                        <a14:foregroundMark x1="55455" y1="83333" x2="55455" y2="83333"/>
                        <a14:foregroundMark x1="57455" y1="85556" x2="57455" y2="85556"/>
                        <a14:foregroundMark x1="55818" y1="89333" x2="55818" y2="89333"/>
                        <a14:foregroundMark x1="57818" y1="88444" x2="57818" y2="88444"/>
                        <a14:foregroundMark x1="56545" y1="91778" x2="56545" y2="91778"/>
                        <a14:foregroundMark x1="46000" y1="89333" x2="46000" y2="89333"/>
                        <a14:foregroundMark x1="45455" y1="81778" x2="45455" y2="81778"/>
                        <a14:foregroundMark x1="44000" y1="91556" x2="44000" y2="91556"/>
                        <a14:foregroundMark x1="41818" y1="87778" x2="41818" y2="87778"/>
                        <a14:foregroundMark x1="43273" y1="89333" x2="43273" y2="89333"/>
                        <a14:foregroundMark x1="50545" y1="94444" x2="50545" y2="94444"/>
                        <a14:foregroundMark x1="52364" y1="94222" x2="52364" y2="94222"/>
                        <a14:foregroundMark x1="48364" y1="94222" x2="48364" y2="94222"/>
                        <a14:foregroundMark x1="57636" y1="90667" x2="57636" y2="90667"/>
                        <a14:foregroundMark x1="59273" y1="89111" x2="59273" y2="89111"/>
                        <a14:foregroundMark x1="59273" y1="82222" x2="59273" y2="82222"/>
                        <a14:foregroundMark x1="56000" y1="82222" x2="56000" y2="82222"/>
                        <a14:foregroundMark x1="56727" y1="81778" x2="56727" y2="81778"/>
                        <a14:foregroundMark x1="43455" y1="82000" x2="43455" y2="82000"/>
                        <a14:foregroundMark x1="42000" y1="81778" x2="42000" y2="81778"/>
                        <a14:foregroundMark x1="39273" y1="86667" x2="39273" y2="86667"/>
                        <a14:foregroundMark x1="40727" y1="90222" x2="40727" y2="90222"/>
                        <a14:foregroundMark x1="38909" y1="84222" x2="38909" y2="84222"/>
                        <a14:foregroundMark x1="39818" y1="81556" x2="39818" y2="81556"/>
                        <a14:foregroundMark x1="42364" y1="79333" x2="42364" y2="79333"/>
                        <a14:foregroundMark x1="51455" y1="78444" x2="51455" y2="78444"/>
                        <a14:foregroundMark x1="53455" y1="77778" x2="53455" y2="77778"/>
                        <a14:foregroundMark x1="54909" y1="78889" x2="54909" y2="78889"/>
                        <a14:foregroundMark x1="56364" y1="79778" x2="56364" y2="79778"/>
                        <a14:foregroundMark x1="46545" y1="78444" x2="46545" y2="78444"/>
                        <a14:foregroundMark x1="47818" y1="77778" x2="47818" y2="77778"/>
                        <a14:foregroundMark x1="61273" y1="83556" x2="61273" y2="83556"/>
                        <a14:foregroundMark x1="59091" y1="79556" x2="59091" y2="79556"/>
                        <a14:foregroundMark x1="61273" y1="88222" x2="61273" y2="88222"/>
                        <a14:foregroundMark x1="58909" y1="91778" x2="58909" y2="91778"/>
                        <a14:foregroundMark x1="62364" y1="85111" x2="62364" y2="85111"/>
                        <a14:foregroundMark x1="62909" y1="87333" x2="62909" y2="87333"/>
                        <a14:foregroundMark x1="42545" y1="92222" x2="42545" y2="92222"/>
                        <a14:foregroundMark x1="38364" y1="87333" x2="38364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44"/>
          <a:stretch/>
        </p:blipFill>
        <p:spPr bwMode="auto">
          <a:xfrm>
            <a:off x="611560" y="1987252"/>
            <a:ext cx="5238750" cy="28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1" t="18126" r="15916" b="53377"/>
          <a:stretch/>
        </p:blipFill>
        <p:spPr bwMode="auto">
          <a:xfrm rot="17908143">
            <a:off x="5731873" y="2434256"/>
            <a:ext cx="921348" cy="122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8" b="33556" l="33455" r="66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4233" r="32951" b="63023"/>
          <a:stretch/>
        </p:blipFill>
        <p:spPr bwMode="auto">
          <a:xfrm>
            <a:off x="6660185" y="2690453"/>
            <a:ext cx="1756255" cy="140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1572395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2" r="38718" b="12180"/>
          <a:stretch/>
        </p:blipFill>
        <p:spPr bwMode="auto">
          <a:xfrm>
            <a:off x="3560436" y="4766270"/>
            <a:ext cx="2234132" cy="1339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44005" r="20248"/>
          <a:stretch/>
        </p:blipFill>
        <p:spPr bwMode="auto">
          <a:xfrm rot="5400000">
            <a:off x="6844487" y="4534174"/>
            <a:ext cx="1243724" cy="19001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7506" y="54868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A reversible change</a:t>
            </a:r>
            <a:endParaRPr lang="en-GB" sz="4000" b="1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157192"/>
            <a:ext cx="178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ice</a:t>
            </a:r>
            <a:endParaRPr lang="en-GB" sz="2800" dirty="0">
              <a:latin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4942" y="5157192"/>
            <a:ext cx="178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water</a:t>
            </a:r>
            <a:endParaRPr lang="en-GB" sz="2800" dirty="0">
              <a:latin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5689" y="5068765"/>
            <a:ext cx="1788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ahoma" panose="020B0604030504040204" pitchFamily="34" charset="0"/>
              </a:rPr>
              <a:t>w</a:t>
            </a:r>
            <a:r>
              <a:rPr lang="en-GB" sz="2400" dirty="0" smtClean="0">
                <a:latin typeface="Tahoma" panose="020B0604030504040204" pitchFamily="34" charset="0"/>
              </a:rPr>
              <a:t>ater vapour</a:t>
            </a:r>
            <a:endParaRPr lang="en-GB" sz="2400" dirty="0">
              <a:latin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7632" y="1755420"/>
            <a:ext cx="178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solid</a:t>
            </a:r>
            <a:endParaRPr lang="en-GB" sz="2800" dirty="0">
              <a:latin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4990" y="1755420"/>
            <a:ext cx="178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liquid</a:t>
            </a:r>
            <a:endParaRPr lang="en-GB" sz="2800" dirty="0">
              <a:latin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43378" y="1814644"/>
            <a:ext cx="178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gas</a:t>
            </a:r>
            <a:endParaRPr lang="en-GB" sz="2800" dirty="0">
              <a:latin typeface="Tahoma" panose="020B060403050404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620688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5" y="781625"/>
            <a:ext cx="763284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Changes of state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023961" cy="4176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404664"/>
            <a:ext cx="8194608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20528"/>
            <a:ext cx="7776864" cy="55707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Learning Objectives:</a:t>
            </a:r>
            <a:endParaRPr lang="en-GB" sz="40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•  To </a:t>
            </a:r>
            <a:r>
              <a:rPr lang="en-GB" sz="2400" dirty="0">
                <a:latin typeface="Tahoma" panose="020B0604030504040204" pitchFamily="34" charset="0"/>
              </a:rPr>
              <a:t>design and conduct a fair </a:t>
            </a:r>
            <a:r>
              <a:rPr lang="en-GB" sz="2400" dirty="0" smtClean="0">
                <a:latin typeface="Tahoma" panose="020B0604030504040204" pitchFamily="34" charset="0"/>
              </a:rPr>
              <a:t>investigation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•</a:t>
            </a:r>
            <a:r>
              <a:rPr lang="en-GB" sz="2400" dirty="0">
                <a:latin typeface="Tahoma" panose="020B0604030504040204" pitchFamily="34" charset="0"/>
              </a:rPr>
              <a:t> </a:t>
            </a:r>
            <a:r>
              <a:rPr lang="en-GB" sz="2400" dirty="0" smtClean="0">
                <a:latin typeface="Tahoma" panose="020B0604030504040204" pitchFamily="34" charset="0"/>
              </a:rPr>
              <a:t> To </a:t>
            </a:r>
            <a:r>
              <a:rPr lang="en-GB" sz="2400" dirty="0">
                <a:latin typeface="Tahoma" panose="020B0604030504040204" pitchFamily="34" charset="0"/>
              </a:rPr>
              <a:t>observe that some materials change state when they are heated and measure the temperature at which this happens in degrees Celsius (°C</a:t>
            </a:r>
            <a:r>
              <a:rPr lang="en-GB" sz="2400" dirty="0" smtClean="0">
                <a:latin typeface="Tahoma" panose="020B0604030504040204" pitchFamily="34" charset="0"/>
              </a:rPr>
              <a:t>)</a:t>
            </a: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W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e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are going to be designing a fair investigation to find out the temperature at which butter and ice cream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(dairy products)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fully change state.</a:t>
            </a:r>
          </a:p>
          <a:p>
            <a:pPr algn="ctr"/>
            <a:endParaRPr lang="en-GB" sz="24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b="1" dirty="0" smtClean="0">
                <a:latin typeface="Tahoma" panose="020B0604030504040204" pitchFamily="34" charset="0"/>
              </a:rPr>
              <a:t>Talk to your group: </a:t>
            </a:r>
            <a:r>
              <a:rPr lang="en-GB" sz="2800" dirty="0" smtClean="0">
                <a:latin typeface="Tahoma" panose="020B0604030504040204" pitchFamily="34" charset="0"/>
              </a:rPr>
              <a:t>how could we do this? What would we measure?</a:t>
            </a:r>
            <a:endParaRPr lang="en-GB" sz="3600" dirty="0" smtClean="0">
              <a:latin typeface="Tahoma" panose="020B0604030504040204" pitchFamily="34" charset="0"/>
            </a:endParaRPr>
          </a:p>
          <a:p>
            <a:pPr algn="ctr"/>
            <a:endParaRPr lang="en-GB" sz="20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13667</TotalTime>
  <Words>555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157</cp:revision>
  <cp:lastPrinted>2018-12-21T14:31:39Z</cp:lastPrinted>
  <dcterms:created xsi:type="dcterms:W3CDTF">2018-09-13T13:46:50Z</dcterms:created>
  <dcterms:modified xsi:type="dcterms:W3CDTF">2018-12-21T15:09:53Z</dcterms:modified>
</cp:coreProperties>
</file>